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77" r:id="rId4"/>
    <p:sldId id="276" r:id="rId5"/>
    <p:sldId id="275" r:id="rId6"/>
    <p:sldId id="269" r:id="rId7"/>
    <p:sldId id="298" r:id="rId8"/>
    <p:sldId id="295" r:id="rId9"/>
    <p:sldId id="296" r:id="rId10"/>
    <p:sldId id="297" r:id="rId11"/>
    <p:sldId id="289" r:id="rId12"/>
    <p:sldId id="290" r:id="rId13"/>
    <p:sldId id="291" r:id="rId14"/>
    <p:sldId id="294" r:id="rId15"/>
    <p:sldId id="292" r:id="rId16"/>
    <p:sldId id="293" r:id="rId17"/>
    <p:sldId id="278" r:id="rId18"/>
    <p:sldId id="287" r:id="rId19"/>
    <p:sldId id="280" r:id="rId20"/>
    <p:sldId id="286" r:id="rId21"/>
    <p:sldId id="285" r:id="rId22"/>
    <p:sldId id="284" r:id="rId23"/>
    <p:sldId id="283" r:id="rId24"/>
    <p:sldId id="288" r:id="rId25"/>
    <p:sldId id="282" r:id="rId26"/>
    <p:sldId id="268" r:id="rId27"/>
    <p:sldId id="271" r:id="rId28"/>
    <p:sldId id="272" r:id="rId29"/>
    <p:sldId id="273" r:id="rId30"/>
    <p:sldId id="274" r:id="rId31"/>
    <p:sldId id="300" r:id="rId32"/>
    <p:sldId id="266" r:id="rId33"/>
    <p:sldId id="257" r:id="rId34"/>
    <p:sldId id="27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3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84A127-035D-45BF-B147-438E378462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2B82D9-B955-4938-BB9E-D9B9A7357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E2B692-0ABB-43D1-A875-150CB69FD387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CD2A4E-A55A-47BB-8432-C0AE63522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 spd="slow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kidcatalog.org/wp-content/uploads/2012/01/1272395128_rrrr.jpg" TargetMode="External"/><Relationship Id="rId13" Type="http://schemas.openxmlformats.org/officeDocument/2006/relationships/hyperlink" Target="http://prodway.ru/upload/resize_cache/iblock/8f8/300_300_10240811ca8906714d1a9f41f2f5b358d/8f802c9138172876db561272ae8d17f9.jpg" TargetMode="External"/><Relationship Id="rId18" Type="http://schemas.openxmlformats.org/officeDocument/2006/relationships/hyperlink" Target="http://m.pavon.kz/uploads/54/grib-1s.jpg" TargetMode="External"/><Relationship Id="rId3" Type="http://schemas.openxmlformats.org/officeDocument/2006/relationships/hyperlink" Target="http://g4.s3.forblabla.com/u37/photo0271/20047033334-0/huge.jpeg" TargetMode="External"/><Relationship Id="rId21" Type="http://schemas.openxmlformats.org/officeDocument/2006/relationships/hyperlink" Target="http://xtalk.com.ua/img/838/15197_1.jpg" TargetMode="External"/><Relationship Id="rId7" Type="http://schemas.openxmlformats.org/officeDocument/2006/relationships/hyperlink" Target="http://www.upmonitor.ru/imgnews/n935522.PNG" TargetMode="External"/><Relationship Id="rId12" Type="http://schemas.openxmlformats.org/officeDocument/2006/relationships/hyperlink" Target="http://bizzone.info/imgs1/fruits1.jpg" TargetMode="External"/><Relationship Id="rId17" Type="http://schemas.openxmlformats.org/officeDocument/2006/relationships/hyperlink" Target="http://amur.omich.com/wp-content/uploads/2012/04/0008-004-Osnovnye-pravila-povedenija-pri-kupanii-na-vode.jpg" TargetMode="External"/><Relationship Id="rId2" Type="http://schemas.openxmlformats.org/officeDocument/2006/relationships/hyperlink" Target="http://www.badatel.net/wp-content/uploads/2012/07/profesor.jpg" TargetMode="External"/><Relationship Id="rId16" Type="http://schemas.openxmlformats.org/officeDocument/2006/relationships/hyperlink" Target="http://vk-recepty.ru/uploads/posts/2013-03/82g21ioq1q.jpg" TargetMode="External"/><Relationship Id="rId20" Type="http://schemas.openxmlformats.org/officeDocument/2006/relationships/hyperlink" Target="http://otvet.mail.ru/question/788311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zhatiki.ru/_bl/2/00182546.jpg" TargetMode="External"/><Relationship Id="rId11" Type="http://schemas.openxmlformats.org/officeDocument/2006/relationships/hyperlink" Target="http://flirtloves.ru/wp-content/uploads/2012/08/625951-196x300.jpg" TargetMode="External"/><Relationship Id="rId5" Type="http://schemas.openxmlformats.org/officeDocument/2006/relationships/hyperlink" Target="http://www.o-detstve.ru/assets/images/forteachers/School/iniciativa/ipanova5.jpg" TargetMode="External"/><Relationship Id="rId15" Type="http://schemas.openxmlformats.org/officeDocument/2006/relationships/hyperlink" Target="http://img03.rl0.ru/pgc/432x288/50725a2c-2f49-28b9-2f49-28b651008344.photo.0.png" TargetMode="External"/><Relationship Id="rId10" Type="http://schemas.openxmlformats.org/officeDocument/2006/relationships/hyperlink" Target="http://crosti.ru/patterns/00/04/83/b79183fdfb/picture.jpg" TargetMode="External"/><Relationship Id="rId19" Type="http://schemas.openxmlformats.org/officeDocument/2006/relationships/hyperlink" Target="http://img.izismile.com/img/img3/20100725/640/magnificent_pictures_of_640_10.jpg" TargetMode="External"/><Relationship Id="rId4" Type="http://schemas.openxmlformats.org/officeDocument/2006/relationships/hyperlink" Target="http://static.klasnaocinka.com.ua/uploads/editor/3433/137820/sitepage_15/baby_and_boy_eating.jpg" TargetMode="External"/><Relationship Id="rId9" Type="http://schemas.openxmlformats.org/officeDocument/2006/relationships/hyperlink" Target="http://static.parset.com/Files/Content/Mid/i/ioqqvdewwi.jpg" TargetMode="External"/><Relationship Id="rId14" Type="http://schemas.openxmlformats.org/officeDocument/2006/relationships/hyperlink" Target="http://www.lenagold.ru/fon/clipart/p/pir/pirog18.jpg" TargetMode="External"/><Relationship Id="rId22" Type="http://schemas.openxmlformats.org/officeDocument/2006/relationships/hyperlink" Target="http://vologda-portal.ru/upload/iblock/e61/100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umama.ru/zagadki-dlja-malenkih-detei/zagadki-pro-bytovye-predmety/zagadki-pro-igolku.html" TargetMode="External"/><Relationship Id="rId13" Type="http://schemas.openxmlformats.org/officeDocument/2006/relationships/hyperlink" Target="http://active-mama.com/wp-content/uploads/2013/07/pdd-dlya-detej-4.jpg" TargetMode="External"/><Relationship Id="rId18" Type="http://schemas.openxmlformats.org/officeDocument/2006/relationships/hyperlink" Target="http://s1.uploads.ru/t/k01qA.jpg" TargetMode="External"/><Relationship Id="rId26" Type="http://schemas.openxmlformats.org/officeDocument/2006/relationships/hyperlink" Target="http://wall-paper.at.ua/_ph/10/2/305702342.jpg" TargetMode="External"/><Relationship Id="rId3" Type="http://schemas.openxmlformats.org/officeDocument/2006/relationships/hyperlink" Target="http://permknife.ascont.ru/users/602/photos/editor/takamura.jpg" TargetMode="External"/><Relationship Id="rId21" Type="http://schemas.openxmlformats.org/officeDocument/2006/relationships/hyperlink" Target="http://s56.radikal.ru/i153/0910/2a/de22e5719aba.jpg" TargetMode="External"/><Relationship Id="rId7" Type="http://schemas.openxmlformats.org/officeDocument/2006/relationships/hyperlink" Target="http://ariston-world.ucoz.ru/_ph/1/2/82299467.jpg" TargetMode="External"/><Relationship Id="rId12" Type="http://schemas.openxmlformats.org/officeDocument/2006/relationships/hyperlink" Target="http://active-mama.com/wp-content/uploads/2013/07/pdd-dlya-detej-3.jpg" TargetMode="External"/><Relationship Id="rId17" Type="http://schemas.openxmlformats.org/officeDocument/2006/relationships/hyperlink" Target="http://www.neizvestniy-geniy.ru/images/works/photo/2011/11/small/463680_1.jpg" TargetMode="External"/><Relationship Id="rId25" Type="http://schemas.openxmlformats.org/officeDocument/2006/relationships/hyperlink" Target="http://www.gifanimation.ru/newimages/uploads/photos/show/5960_415095.jpg" TargetMode="External"/><Relationship Id="rId2" Type="http://schemas.openxmlformats.org/officeDocument/2006/relationships/hyperlink" Target="http://vsemzagadki.narod.ru/zagadki/zagadkipro/zagadki_pro_noj.html" TargetMode="External"/><Relationship Id="rId16" Type="http://schemas.openxmlformats.org/officeDocument/2006/relationships/hyperlink" Target="http://cdn.smolcity.ru/upload/iblock/308/b2b74864bb3f0fa5a690bbb0a6ea46f0.jpg" TargetMode="External"/><Relationship Id="rId20" Type="http://schemas.openxmlformats.org/officeDocument/2006/relationships/hyperlink" Target="http://img12.nnm.me/c/e/3/7/a/f5e32815bba5abc64ef4484eab3_pre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umama.ru/zagadki-dlja-malenkih-detei/zagadki-pro-bytovye-predmety/zagadki-pro-plitu.html" TargetMode="External"/><Relationship Id="rId11" Type="http://schemas.openxmlformats.org/officeDocument/2006/relationships/hyperlink" Target="http://active-mama.com/wp-content/uploads/2013/07/pdd-dlya-detej-2.jpg" TargetMode="External"/><Relationship Id="rId24" Type="http://schemas.openxmlformats.org/officeDocument/2006/relationships/hyperlink" Target="http://kidslife.ru/images/stories/skazki/alenushka_audio.jpg" TargetMode="External"/><Relationship Id="rId5" Type="http://schemas.openxmlformats.org/officeDocument/2006/relationships/hyperlink" Target="http://manikur-foto.ru/d/2127-1/manikur-foto463_001.jpg" TargetMode="External"/><Relationship Id="rId15" Type="http://schemas.openxmlformats.org/officeDocument/2006/relationships/hyperlink" Target="http://www.marpravda.ru/content/marpravda/pics/news/11111111111111111.jpg" TargetMode="External"/><Relationship Id="rId23" Type="http://schemas.openxmlformats.org/officeDocument/2006/relationships/hyperlink" Target="http://kak.ru/vimg/article/48d6a21fa8c82d935ed04f94005d593b.gif" TargetMode="External"/><Relationship Id="rId10" Type="http://schemas.openxmlformats.org/officeDocument/2006/relationships/hyperlink" Target="http://active-mama.com/wp-content/uploads/2013/07/pdd-dlya-detej-1.jpg" TargetMode="External"/><Relationship Id="rId19" Type="http://schemas.openxmlformats.org/officeDocument/2006/relationships/hyperlink" Target="http://crosti.ru/patterns/00/00/12/4667b39f29/picture_mirror.jpg" TargetMode="External"/><Relationship Id="rId4" Type="http://schemas.openxmlformats.org/officeDocument/2006/relationships/hyperlink" Target="http://vsemzagadki.narod.ru/zagadki/zagadkipro/zagadki_pro_nojnitsyi.html" TargetMode="External"/><Relationship Id="rId9" Type="http://schemas.openxmlformats.org/officeDocument/2006/relationships/hyperlink" Target="http://s002.radikal.ru/i199/1206/4e/b7dce5694d29.jpg" TargetMode="External"/><Relationship Id="rId14" Type="http://schemas.openxmlformats.org/officeDocument/2006/relationships/hyperlink" Target="http://900igr.net/datai/obg/Pravila-pri-pozhare/0007-010-Vtorichnye-porazhajuschie-faktory-pozhara-Opasnymi-sputnikami-ognja-javljajutsja.jpg" TargetMode="External"/><Relationship Id="rId22" Type="http://schemas.openxmlformats.org/officeDocument/2006/relationships/hyperlink" Target="http://knigi.tomsk.ru/covers/000/797/812/original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5"/>
            <a:ext cx="7992888" cy="2088231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</a:t>
            </a:r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</a:rPr>
              <a:t>Беседа</a:t>
            </a:r>
            <a:r>
              <a:rPr lang="ru-RU" sz="6600" b="1" dirty="0" smtClean="0">
                <a:ln w="19050">
                  <a:solidFill>
                    <a:srgbClr val="D60093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entury" pitchFamily="18" charset="0"/>
              </a:rPr>
              <a:t>  </a:t>
            </a:r>
            <a:endParaRPr lang="ru-RU" sz="6600" b="1" dirty="0">
              <a:ln w="19050">
                <a:solidFill>
                  <a:srgbClr val="D60093"/>
                </a:solidFill>
              </a:ln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871" y="2276872"/>
            <a:ext cx="7992888" cy="1485926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lvl="0" algn="ctr"/>
            <a:r>
              <a:rPr lang="ru-RU" sz="6600" b="1" dirty="0" smtClean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</a:rPr>
              <a:t> Безопасность - превыше всего</a:t>
            </a:r>
            <a:endParaRPr lang="ru-RU" sz="6600" b="1" dirty="0" smtClean="0">
              <a:ln w="19050">
                <a:solidFill>
                  <a:srgbClr val="D60093"/>
                </a:solidFill>
              </a:ln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4716016" y="5152710"/>
            <a:ext cx="42126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Кушхаунова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Роксана </a:t>
            </a:r>
            <a:r>
              <a:rPr lang="ru-RU" alt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Аскербиевна</a:t>
            </a:r>
            <a:endParaRPr lang="ru-RU" alt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с.п.Красноармейское»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733" l="0" r="100000">
                        <a14:backgroundMark x1="6604" y1="13636" x2="6604" y2="13636"/>
                        <a14:backgroundMark x1="2264" y1="37968" x2="2264" y2="37968"/>
                        <a14:backgroundMark x1="18113" y1="88770" x2="18113" y2="88770"/>
                        <a14:backgroundMark x1="41321" y1="92513" x2="41321" y2="92513"/>
                        <a14:backgroundMark x1="89245" y1="13904" x2="89245" y2="13904"/>
                        <a14:backgroundMark x1="61321" y1="5348" x2="61321" y2="5348"/>
                        <a14:backgroundMark x1="31321" y1="1337" x2="31321" y2="1337"/>
                        <a14:backgroundMark x1="99434" y1="74332" x2="99434" y2="74332"/>
                        <a14:backgroundMark x1="95283" y1="34225" x2="95283" y2="34225"/>
                        <a14:backgroundMark x1="97736" y1="98128" x2="97736" y2="98128"/>
                        <a14:backgroundMark x1="74906" y1="97594" x2="74906" y2="97594"/>
                        <a14:backgroundMark x1="56226" y1="95722" x2="56226" y2="9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" y="3284984"/>
            <a:ext cx="4898538" cy="3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9476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259" y="458044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Что нужно делать при появлении запаха газа?</a:t>
            </a:r>
            <a:endParaRPr lang="ru-RU" sz="26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7281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5" descr="6283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880" y="1628800"/>
            <a:ext cx="5386287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9" name="Picture 5" descr="628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99" y="1637432"/>
            <a:ext cx="7916201" cy="46768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dddmarket.ru/image/new/new.7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916" y="1451684"/>
            <a:ext cx="3213422" cy="4641611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4253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C00FF"/>
                </a:solidFill>
              </a:rPr>
              <a:t>Большая высота опасна!</a:t>
            </a:r>
            <a:br>
              <a:rPr lang="ru-RU" sz="2400" b="1" dirty="0">
                <a:solidFill>
                  <a:srgbClr val="CC00FF"/>
                </a:solidFill>
              </a:rPr>
            </a:br>
            <a:r>
              <a:rPr lang="ru-RU" sz="2400" b="1" dirty="0">
                <a:solidFill>
                  <a:srgbClr val="CC00FF"/>
                </a:solidFill>
              </a:rPr>
              <a:t>Балкон это не место для игр!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Выйдешь на балкон – так знай: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Там на стулья не вставай!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Это может быть опасно –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С высоты лететь ужасно.</a:t>
            </a:r>
          </a:p>
          <a:p>
            <a:pPr>
              <a:buFontTx/>
              <a:buNone/>
            </a:pPr>
            <a:endParaRPr lang="ru-RU" sz="1800" b="1" i="1" dirty="0">
              <a:solidFill>
                <a:srgbClr val="CC00FF"/>
              </a:solidFill>
            </a:endParaRP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На перила не взбирайся, 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Низко не перегибайся –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Будет сложно удержаться…</a:t>
            </a:r>
          </a:p>
          <a:p>
            <a:pPr>
              <a:buFontTx/>
              <a:buNone/>
            </a:pPr>
            <a:r>
              <a:rPr lang="ru-RU" sz="1800" b="1" i="1" dirty="0">
                <a:solidFill>
                  <a:srgbClr val="CC00FF"/>
                </a:solidFill>
              </a:rPr>
              <a:t>Ты ж не хочешь вниз сорваться?</a:t>
            </a:r>
          </a:p>
          <a:p>
            <a:pPr>
              <a:buFontTx/>
              <a:buNone/>
            </a:pPr>
            <a:endParaRPr lang="ru-RU" sz="1800" b="1" i="1" dirty="0">
              <a:solidFill>
                <a:srgbClr val="CC00FF"/>
              </a:solidFill>
            </a:endParaRPr>
          </a:p>
          <a:p>
            <a:pPr>
              <a:buFontTx/>
              <a:buNone/>
            </a:pPr>
            <a:endParaRPr lang="ru-RU" sz="1800" b="1" i="1" dirty="0">
              <a:solidFill>
                <a:srgbClr val="CC00FF"/>
              </a:solidFill>
            </a:endParaRPr>
          </a:p>
          <a:p>
            <a:pPr>
              <a:buFontTx/>
              <a:buNone/>
            </a:pPr>
            <a:endParaRPr lang="ru-RU" sz="1800" b="1" i="1" dirty="0">
              <a:solidFill>
                <a:srgbClr val="CC00FF"/>
              </a:solidFill>
            </a:endParaRPr>
          </a:p>
        </p:txBody>
      </p:sp>
      <p:pic>
        <p:nvPicPr>
          <p:cNvPr id="43012" name="Picture 4" descr="87-1-kartinki-bezopasnost-det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319587" cy="46805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2000" b="1" i="1" dirty="0">
                <a:solidFill>
                  <a:srgbClr val="CC00FF"/>
                </a:solidFill>
              </a:rPr>
              <a:t>Будь с посудой аккуратен,</a:t>
            </a:r>
            <a:br>
              <a:rPr lang="ru-RU" sz="2000" b="1" i="1" dirty="0">
                <a:solidFill>
                  <a:srgbClr val="CC00FF"/>
                </a:solidFill>
              </a:rPr>
            </a:br>
            <a:r>
              <a:rPr lang="ru-RU" sz="2000" b="1" i="1" dirty="0">
                <a:solidFill>
                  <a:srgbClr val="CC00FF"/>
                </a:solidFill>
              </a:rPr>
              <a:t>Со стола не дергай скатерть!</a:t>
            </a:r>
            <a:r>
              <a:rPr lang="ru-RU" sz="1600" b="1" dirty="0"/>
              <a:t>                 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933825"/>
            <a:ext cx="4330700" cy="218757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Не оставляй без присмотра кран. Ты можешь про него забыть и все будет залито водой!</a:t>
            </a:r>
          </a:p>
        </p:txBody>
      </p:sp>
      <p:pic>
        <p:nvPicPr>
          <p:cNvPr id="58377" name="Picture 9" descr="87-2-kartinki-bezopasnost-dete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672"/>
            <a:ext cx="4038970" cy="3960391"/>
          </a:xfrm>
        </p:spPr>
      </p:pic>
      <p:pic>
        <p:nvPicPr>
          <p:cNvPr id="58378" name="Picture 10" descr="87-3-kartinki-bezopasnost-dete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3336" y="2205038"/>
            <a:ext cx="3875377" cy="403227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3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sz="1400" b="1" dirty="0">
              <a:solidFill>
                <a:srgbClr val="CC00FF"/>
              </a:solidFill>
            </a:endParaRPr>
          </a:p>
        </p:txBody>
      </p:sp>
      <p:sp>
        <p:nvSpPr>
          <p:cNvPr id="60454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>
              <a:buFontTx/>
              <a:buNone/>
            </a:pPr>
            <a:endParaRPr lang="ru-RU" sz="1800" b="1" i="1" dirty="0"/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Есть в квартире много скляночек,</a:t>
            </a: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Разных тюбиков и баночек.</a:t>
            </a: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В хранятся средства разные,</a:t>
            </a: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Даже иногда опасные.</a:t>
            </a:r>
          </a:p>
          <a:p>
            <a:pPr>
              <a:buFontTx/>
              <a:buNone/>
            </a:pPr>
            <a:endParaRPr lang="ru-RU" sz="2000" b="1" i="1" dirty="0">
              <a:solidFill>
                <a:srgbClr val="CC00FF"/>
              </a:solidFill>
            </a:endParaRP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Кремы, пасты и таблеточки</a:t>
            </a:r>
          </a:p>
          <a:p>
            <a:pPr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В рот тащить не надо, деточки </a:t>
            </a:r>
            <a:r>
              <a:rPr lang="ru-RU" sz="2000" b="1" i="1" dirty="0" smtClean="0">
                <a:solidFill>
                  <a:srgbClr val="CC00FF"/>
                </a:solidFill>
              </a:rPr>
              <a:t>–</a:t>
            </a:r>
            <a:endParaRPr lang="ru-RU" sz="2000" b="1" i="1" dirty="0">
              <a:solidFill>
                <a:srgbClr val="CC00FF"/>
              </a:solidFill>
            </a:endParaRPr>
          </a:p>
        </p:txBody>
      </p:sp>
      <p:pic>
        <p:nvPicPr>
          <p:cNvPr id="60456" name="Picture 40" descr="87-7-kartinki-bezopasnost-dete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620688"/>
            <a:ext cx="4296671" cy="511256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9" name="Rectangle 2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/>
          <a:lstStyle/>
          <a:p>
            <a:r>
              <a:rPr lang="ru-RU" sz="2400" b="1">
                <a:solidFill>
                  <a:srgbClr val="CC00FF"/>
                </a:solidFill>
              </a:rPr>
              <a:t>Не играй с острыми предметами – это опасно!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759"/>
            <a:ext cx="4608512" cy="48574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Если кнопки из коробки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Разлетелись – собери,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Если гвозди на дороге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Ты увидел – подбери!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Эти острые предметы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Не должны быть на полу.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Сам наступишь незаметно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>
                <a:solidFill>
                  <a:srgbClr val="CC00FF"/>
                </a:solidFill>
              </a:rPr>
              <a:t>Иль на гвоздь, иль на иглу</a:t>
            </a:r>
            <a:r>
              <a:rPr lang="ru-RU" sz="2000" b="1" i="1" dirty="0" smtClean="0">
                <a:solidFill>
                  <a:srgbClr val="CC00FF"/>
                </a:solidFill>
              </a:rPr>
              <a:t>.</a:t>
            </a:r>
            <a:endParaRPr lang="ru-RU" sz="2000" b="1" i="1" dirty="0">
              <a:solidFill>
                <a:srgbClr val="CC00FF"/>
              </a:solidFill>
            </a:endParaRPr>
          </a:p>
        </p:txBody>
      </p:sp>
      <p:pic>
        <p:nvPicPr>
          <p:cNvPr id="86042" name="Picture 26" descr="87-8-kartinki-bezopasnost-dete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1268760"/>
            <a:ext cx="4517926" cy="51134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CC00FF"/>
                </a:solidFill>
              </a:rPr>
              <a:t>Не открывай дверь чужим людям!</a:t>
            </a: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Коль дверной звонит звонок –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Посмотри сперва в глазок,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Кто пришёл к тебе, узнай,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Но чужим не открывай!</a:t>
            </a:r>
          </a:p>
          <a:p>
            <a:pPr>
              <a:buFontTx/>
              <a:buNone/>
            </a:pPr>
            <a:endParaRPr lang="ru-RU" sz="1800" b="1" i="1">
              <a:solidFill>
                <a:srgbClr val="CC00FF"/>
              </a:solidFill>
            </a:endParaRP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Если нет глазка, тогда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«Кто там?» спрашивай всегда,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А не станут отвечать –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Дверь не вздумай открывать!</a:t>
            </a:r>
          </a:p>
          <a:p>
            <a:pPr>
              <a:buFontTx/>
              <a:buNone/>
            </a:pPr>
            <a:endParaRPr lang="ru-RU" sz="1800" b="1" i="1">
              <a:solidFill>
                <a:srgbClr val="CC00FF"/>
              </a:solidFill>
            </a:endParaRP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Если в дверь начнут ломиться -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То звони скорей в полицию.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(Г.Шалаева, О.Журавлева) </a:t>
            </a:r>
          </a:p>
          <a:p>
            <a:pPr>
              <a:buFontTx/>
              <a:buNone/>
            </a:pPr>
            <a:endParaRPr lang="ru-RU" sz="1800" b="1" i="1">
              <a:solidFill>
                <a:srgbClr val="CC00FF"/>
              </a:solidFill>
            </a:endParaRPr>
          </a:p>
          <a:p>
            <a:pPr>
              <a:buFontTx/>
              <a:buNone/>
            </a:pPr>
            <a:endParaRPr lang="ru-RU" sz="1800" b="1" i="1">
              <a:solidFill>
                <a:srgbClr val="CC00FF"/>
              </a:solidFill>
            </a:endParaRPr>
          </a:p>
        </p:txBody>
      </p:sp>
      <p:pic>
        <p:nvPicPr>
          <p:cNvPr id="72721" name="Picture 17" descr="87-6-kartinki-bezopasnost-dete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484313"/>
            <a:ext cx="4319587" cy="46815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rgbClr val="CC00FF"/>
                </a:solidFill>
              </a:rPr>
              <a:t>Не говори по телефону с незнакомцами!</a:t>
            </a:r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4038600" cy="492918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ru-RU" sz="1800" b="1" i="1"/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Если телефон звонит,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Кто-то в трубку говорит:</a:t>
            </a:r>
          </a:p>
          <a:p>
            <a:pPr>
              <a:buFontTx/>
              <a:buChar char="-"/>
            </a:pPr>
            <a:r>
              <a:rPr lang="ru-RU" sz="1800" b="1" i="1">
                <a:solidFill>
                  <a:srgbClr val="CC00FF"/>
                </a:solidFill>
              </a:rPr>
              <a:t>Как тебя зовут, малыш?</a:t>
            </a:r>
          </a:p>
          <a:p>
            <a:pPr>
              <a:buFontTx/>
              <a:buChar char="-"/>
            </a:pPr>
            <a:r>
              <a:rPr lang="ru-RU" sz="1800" b="1" i="1">
                <a:solidFill>
                  <a:srgbClr val="CC00FF"/>
                </a:solidFill>
              </a:rPr>
              <a:t>Дома с кем сейчас сидишь?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И куда же я попал?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Номер я какой набрал? –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Ничего не отвечай,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Срочно маму подзывай!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Если взрослых дома нет,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Не веди ни с кем бесед,</a:t>
            </a:r>
          </a:p>
          <a:p>
            <a:pPr>
              <a:buFontTx/>
              <a:buChar char="-"/>
            </a:pPr>
            <a:r>
              <a:rPr lang="ru-RU" sz="1800" b="1" i="1">
                <a:solidFill>
                  <a:srgbClr val="CC00FF"/>
                </a:solidFill>
              </a:rPr>
              <a:t>До свидания! – скажи,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Быстро трубку положи!</a:t>
            </a:r>
          </a:p>
          <a:p>
            <a:pPr>
              <a:buFontTx/>
              <a:buNone/>
            </a:pPr>
            <a:r>
              <a:rPr lang="ru-RU" sz="1800" b="1" i="1">
                <a:solidFill>
                  <a:srgbClr val="CC00FF"/>
                </a:solidFill>
              </a:rPr>
              <a:t>(Г.Шалаева, О.Журавлева)</a:t>
            </a:r>
          </a:p>
          <a:p>
            <a:pPr>
              <a:buFontTx/>
              <a:buNone/>
            </a:pPr>
            <a:endParaRPr lang="ru-RU" sz="1800" b="1" i="1">
              <a:solidFill>
                <a:srgbClr val="CC00FF"/>
              </a:solidFill>
            </a:endParaRPr>
          </a:p>
          <a:p>
            <a:pPr>
              <a:buFontTx/>
              <a:buNone/>
            </a:pPr>
            <a:endParaRPr lang="ru-RU" sz="1800" b="1" i="1"/>
          </a:p>
          <a:p>
            <a:pPr>
              <a:buFontTx/>
              <a:buNone/>
            </a:pPr>
            <a:endParaRPr lang="ru-RU" sz="1800" b="1" i="1"/>
          </a:p>
        </p:txBody>
      </p:sp>
      <p:pic>
        <p:nvPicPr>
          <p:cNvPr id="77850" name="Picture 26" descr="87-5-kartinki-bezopasnost-dete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268413"/>
            <a:ext cx="4333875" cy="4897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475656" y="112068"/>
            <a:ext cx="7416824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Встреча с незнакомцем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396571" cy="329742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448" y="1700808"/>
            <a:ext cx="3624016" cy="361197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9634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1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306852"/>
            <a:ext cx="4381500" cy="52578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56490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Колобок попал в беду?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20505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1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06" y="1684957"/>
            <a:ext cx="5715000" cy="448034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2612" y="292494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нарушили козлята?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921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763688" y="103366"/>
            <a:ext cx="519779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На дороге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090802"/>
            <a:ext cx="6768752" cy="549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951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1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1"/>
            <a:ext cx="4248472" cy="50914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63691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ошибку совершила Красная Шапочка?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561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1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4455" cy="544522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261688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 Кай из сказки «Снежная королева»?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103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1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63375"/>
            <a:ext cx="5475734" cy="547573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5664" y="2060848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не знала царевна из «Сказки о мёртвой царевне»?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43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240265" cy="527796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4979" y="2708920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нарушила девочка             из сказки   «Гуси-лебеди»?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05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87624"/>
            <a:ext cx="4450490" cy="534729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2634141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ошибку совершила лиса из сказки «Лиса и кувшин»?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2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863080" y="112068"/>
            <a:ext cx="828092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Ошибки сказочных героев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807074" cy="498659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9121" y="2780928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 братец Иванушка?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661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9111" y="5358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39111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391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39111" y="3987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391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91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47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111" y="6273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39111" y="5815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53511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3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4711" y="39851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47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2553" y="44410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2553" y="39838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2553" y="35279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53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81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09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5353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25353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82553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253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25353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3511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53753" y="48982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535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537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53511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53511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218307" y="187499"/>
            <a:ext cx="5400601" cy="16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можно хлебушек порезать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колбасу на бутерброд,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маслом булочку помазать.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 для многих он работ!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71210" y="25856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57" y="2325143"/>
            <a:ext cx="4116907" cy="257306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2330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9111" y="5358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111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1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111" y="3987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1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91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47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111" y="6273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9111" y="5815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511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3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4711" y="39851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47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2553" y="44410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2553" y="39838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2553" y="35279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53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81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09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5353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25353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82553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253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25353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3511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53753" y="48982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535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537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453511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53511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36304" y="187499"/>
            <a:ext cx="6146249" cy="16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заболеешь ты, дружок,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Глотай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меня, похож я на кружок.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мигом побежишь опять играть,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Что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такое, можешь мне сказать?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5610" y="261637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65562"/>
            <a:ext cx="3810000" cy="28575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5143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9111" y="5358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111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1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111" y="3987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1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91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47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111" y="6273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9111" y="5815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511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3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4711" y="39851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47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2553" y="44410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2553" y="39838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2553" y="35279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53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81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09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5353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25353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282553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253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25353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3511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3753" y="48982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535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537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53511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53511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36304" y="167964"/>
            <a:ext cx="5689049" cy="16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Смотрите, мы раскрыли пасть,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неё бумагу можно класть: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в нашей пасти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Разделится на части.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97653" y="17427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11475"/>
            <a:ext cx="4176464" cy="345254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939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9111" y="5358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111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1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111" y="3987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1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91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47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111" y="6273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9111" y="5815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511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3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4711" y="39851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47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2553" y="44410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82553" y="39838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82553" y="35279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53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81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09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5353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25353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82553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253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25353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53511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3753" y="48982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535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537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53511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53511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8204" y="172026"/>
            <a:ext cx="4361349" cy="16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Жарит мясо, варит суп,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Пироги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печёт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неё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там и тут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горячо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71852" y="16642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12" y="2083383"/>
            <a:ext cx="3019425" cy="42672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15101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937100" y="112068"/>
            <a:ext cx="519779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На дороге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53159"/>
            <a:ext cx="6624736" cy="562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500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39111" y="5358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39111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91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39111" y="3987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91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91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47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19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39111" y="62730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9111" y="5815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53511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6311" y="35298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4711" y="39851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24711" y="30726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2553" y="44410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82553" y="39838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82553" y="3527927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253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681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0953" y="35311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5353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25353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282553" y="49014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253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25353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53511" y="3988383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3753" y="4898210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53511" y="444426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53753" y="21614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53511" y="26186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53511" y="3075856"/>
            <a:ext cx="4572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78204" y="172026"/>
            <a:ext cx="4361349" cy="16847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Ждёт меня подружка  –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макушке  –  ушко.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танцевать пойдёт,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заштопает, зашьёт.      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29052" y="30396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05" y="2358291"/>
            <a:ext cx="3848100" cy="391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838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a74a66f3b4b90a94d76e64eeecefed5f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67682"/>
            <a:ext cx="48958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016" y="414908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ОТЛИЧНУЮ РАБОТУ!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ЖЕЛАЮ, ЧТОБЫ ОПАСНОСТИ ОБХОДИЛИ ВАС СТОРОНОЙ!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9093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4036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497" y="779323"/>
            <a:ext cx="900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http://www.badatel.net/wp-content/uploads/2012/07/profesor.jpg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умной совы с указкой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http://g4.s3.forblabla.com/u37/photo0271/20047033334-0/huge.jpeg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анимация совы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static.klasnaocinka.com.ua/uploads/editor/3433/137820/sitepage_15/baby_and_boy_eating.jpg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мальчик ест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www.o-detstve.ru/assets/images/forteachers/School/iniciativa/ipanova5.jpg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девочка умывается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http://vozhatiki.ru/_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bl/2/00182546.jpg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дети делают зарядку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www.upmonitor.ru/imgnews/n935522.PNG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дети учатся в школе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kidcatalog.org/wp-content/uploads/2012/01/1272395128_rrrr.jpg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дети играют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static.parset.com/Files/Content/Mid/i/ioqqvdewwi.jpg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мальчик делает уроки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crosti.ru/patterns/00/04/83/b79183fdfb/picture.jpg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мальчик спит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flirtloves.ru/wp-content/uploads/2012/08/625951-196x300.jpg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бутылки вина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bizzone.info/imgs1/fruits1.jpg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фруктов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prodway.ru/upload/resize_cache/iblock/8f8/300_300_10240811ca8906714d1a9f41f2f5b358d/8f802c9138172876db561272ae8d17f9.jpg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чипсов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www.lenagold.ru/fon/clipart/p/pir/pirog18.jpg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торта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img03.rl0.ru/pgc/432x288/50725a2c-2f49-28b9-2f49-28b651008344.photo.0.png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каши в тарелке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vk-recepty.ru/uploads/posts/2013-03/82g21ioq1q.jpg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салата из овощей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amur.omich.com/wp-content/uploads/2012/04/0008-004-Osnovnye-pravila-povedenija-pri-kupanii-na-vode.jpg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пляжа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m.pavon.kz/uploads/54/grib-1s.jpg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грибов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img.izismile.com/img/img3/20100725/640/magnificent_pictures_of_640_10.jpg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грозы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otvet.mail.ru/question/78831170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загадка про таблетку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xtalk.com.ua/img/838/15197_1.jpg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таблеток</a:t>
            </a:r>
          </a:p>
          <a:p>
            <a:pPr marL="342900" indent="-342900">
              <a:buAutoNum type="arabicParenR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vologda-portal.ru/upload/iblock/e61/100.jpg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плаката КВН</a:t>
            </a:r>
          </a:p>
          <a:p>
            <a:pPr marL="342900" indent="-342900">
              <a:buAutoNum type="arabicParenR"/>
            </a:pP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403695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23" y="13115"/>
            <a:ext cx="902587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vsemzagadki.narod.ru/zagadki/zagadkipro/zagadki_pro_noj.html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загадка про нож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permknife.ascont.ru/users/602/photos/editor/takamura.jpg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ножа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vsemzagadki.narod.ru/zagadki/zagadkipro/zagadki_pro_nojnitsyi.html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загадка про ножницы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manikur-foto.ru/d/2127-1/manikur-foto463_001.jpg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ножниц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www.numama.ru/zagadki-dlja-malenkih-detei/zagadki-pro-bytovye-predmety/zagadki-pro-plitu.html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загадка про плиту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http://ariston-world.ucoz.ru/_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ph/1/2/82299467.jpg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плиты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www.numama.ru/zagadki-dlja-malenkih-detei/zagadki-pro-bytovye-predmety/zagadki-pro-igolku.html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загадка про иглу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s002.radikal.ru/i199/1206/4e/b7dce5694d29.jpg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иглы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active-mama.com/wp-content/uploads/2013/07/pdd-dlya-detej-1.jpg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изображение 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active-mama.com/wp-content/uploads/2013/07/pdd-dlya-detej-2.jpg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изображение 2 ситуации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active-mama.com/wp-content/uploads/2013/07/pdd-dlya-detej-3.jpg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изображение 3 ситуации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active-mama.com/wp-content/uploads/2013/07/pdd-dlya-detej-4.jpg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изображение 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900igr.net/datai/obg/Pravila-pri-pozhare/0007-010-Vtorichnye-porazhajuschie-faktory-pozhara-Opasnymi-sputnikami-ognja-javljajutsja.jpg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в квартире пожар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www.marpravda.ru/content/marpravda/pics/news/11111111111111111.jpg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женщина звонит в дверь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cdn.smolcity.ru/upload/iblock/308/b2b74864bb3f0fa5a690bbb0a6ea46f0.jpg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встреча с незнаком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www.neizvestniy-geniy.ru/images/works/photo/2011/11/small/463680_1.jpg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иллюстрация к сказке «Колобок»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s1.uploads.ru/t/k01qA.jpg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сказке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crosti.ru/patterns/00/00/12/4667b39f29/picture_mirror.jpg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сказке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Шапочка»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img12.nnm.me/c/e/3/7/a/f5e32815bba5abc64ef4484eab3_prev.jpg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сказке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«Снежная Королева»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s56.radikal.ru/i153/0910/2a/de22e5719aba.jpg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«Сказке о мёртвой царевне»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knigi.tomsk.ru/covers/000/797/812/original.jpg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к сказке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«Гуси-лебеди»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42)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kak.ru/vimg/article/48d6a21fa8c82d935ed04f94005d593b.gif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сказке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кувшин»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43)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kidslife.ru/images/stories/skazki/alenushka_audio.jpg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иллюстрация к сказке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«Сестрица Алёнушка и братец Иванушка»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44)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http://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www.gifanimation.ru/newimages/uploads/photos/show/5960_415095.jpg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собаки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45)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http://wall-paper.at.ua/_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ph/10/2/305702342.jpg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изображение кошки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343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045112" y="112068"/>
            <a:ext cx="519779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На дороге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74473"/>
            <a:ext cx="6768751" cy="56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1766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9079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195735" y="112068"/>
            <a:ext cx="519779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На дороге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59028"/>
            <a:ext cx="6624735" cy="55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6569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4624"/>
            <a:ext cx="1143000" cy="1143000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2339752" y="112068"/>
            <a:ext cx="5760640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800" dirty="0" smtClean="0">
                <a:solidFill>
                  <a:srgbClr val="7030A0"/>
                </a:solidFill>
              </a:rPr>
              <a:t>В квартире пожар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15146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5364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3996" y="354395"/>
            <a:ext cx="66765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 обнаружении источника возгорания:</a:t>
            </a:r>
            <a:endParaRPr lang="ru-RU" sz="2600" b="1" i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18700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1.Не бойся позвать на помощь взрослых, даже если ты являешься виновником пожара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Немедленно покидай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горящее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помещение, проверив, не остались ли в квартире те, кто не сможет выбраться сам (маленькие дети, больные старики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Позвони в пожарную аварийно-спасательную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службу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телефону « 01». При этом сообщи точный адрес, что и где горит, свою фамилию и номер телефона.</a:t>
            </a:r>
          </a:p>
        </p:txBody>
      </p:sp>
      <p:pic>
        <p:nvPicPr>
          <p:cNvPr id="8" name="Picture 9" descr="06469_pojar_reben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49250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17-022-Pravila-bezopasnogo-povedenija-v-zone-lesnogo-pozhara-i-ego-tushen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956" y="4040188"/>
            <a:ext cx="2838450" cy="2266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6" name="Picture 2" descr="http://www.xn--72-xlclcmc5acae7irb.xn--80atdkbji0d.xn--p1ai/uploads/f1/s/34/954/image/649/37/medium_smo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9528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6380" cy="119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574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48680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kern="0" dirty="0" smtClean="0">
                <a:solidFill>
                  <a:srgbClr val="FF0000"/>
                </a:solidFill>
                <a:latin typeface="Arial Black"/>
                <a:cs typeface="Arial"/>
              </a:rPr>
              <a:t>Бытовой газ и его свойства.</a:t>
            </a:r>
            <a:endParaRPr lang="ru-RU" sz="2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02291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Бытовой газ не имеет ни цвета, ни запаха, но, для того чтобы можно было обнаружить его утечку, в него добавляют специальные вещества, имеющие специфический запах.</a:t>
            </a:r>
          </a:p>
        </p:txBody>
      </p:sp>
      <p:pic>
        <p:nvPicPr>
          <p:cNvPr id="3076" name="Picture 4" descr="http://irvispress.ru/pics/397/12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528392" cy="25878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редставители общественности подали жалобы в департамент Росприроднадзора по ДФО, городскую администрацию и территориальный орган ГО и ЧС на &quot;дочку&quot; &quot;Роснефти&quot; - ООО &quot;РН - Комсомольский нефтеперерабатывающий завод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970013"/>
            <a:ext cx="3693790" cy="26910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olga.lentaregion.ru/wp-content/uploads/2011/09/53185-1024x1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2821460" cy="2468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1881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pedsovet.su/_ld/328/54847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Правила безопасного обращения с газовыми </a:t>
            </a:r>
            <a:r>
              <a:rPr lang="ru-RU" sz="2600" b="1" i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приборами.</a:t>
            </a:r>
            <a:r>
              <a:rPr lang="ru-RU" sz="2600" i="1" dirty="0">
                <a:latin typeface="Arial Black" pitchFamily="34" charset="0"/>
              </a:rPr>
              <a:t/>
            </a:r>
            <a:br>
              <a:rPr lang="ru-RU" sz="2600" i="1" dirty="0">
                <a:latin typeface="Arial Black" pitchFamily="34" charset="0"/>
              </a:rPr>
            </a:br>
            <a:endParaRPr lang="ru-RU" sz="26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61" y="1280056"/>
            <a:ext cx="8309768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Утечка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газа может привести к отравлению человека и взрыву помещения. Чтобы предотвратить это, необходимо соблюдать правила безопасности при пользовании бытовым газом. 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оставляйте включенные газовые горелки без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присмотра;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следите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тем, чтобы нагреваемая на газовой плите жидкость не залила пламя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горелки;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заметив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потухшую горелку, не пытайтесь ее зажечь вновь - это может привести к взрыву. Перекройте кран подачи газа, распахните окна и как следует проветрите кухню. Сообщите о случившемся взрослым.</a:t>
            </a:r>
          </a:p>
        </p:txBody>
      </p:sp>
      <p:pic>
        <p:nvPicPr>
          <p:cNvPr id="5122" name="Picture 2" descr="http://altai.fm/images/news/2013/april/1347446706_gazpr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3096344" cy="213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монт и подключение газовых пли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880320" cy="2161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52347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5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2060"/>
      </a:hlink>
      <a:folHlink>
        <a:srgbClr val="7030A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845</TotalTime>
  <Words>1171</Words>
  <Application>Microsoft Office PowerPoint</Application>
  <PresentationFormat>Экран (4:3)</PresentationFormat>
  <Paragraphs>288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Большая высота опасна! Балкон это не место для игр!</vt:lpstr>
      <vt:lpstr>   Будь с посудой аккуратен, Со стола не дергай скатерть!                 </vt:lpstr>
      <vt:lpstr>Слайд 13</vt:lpstr>
      <vt:lpstr>Не играй с острыми предметами – это опасно!</vt:lpstr>
      <vt:lpstr>Не открывай дверь чужим людям!</vt:lpstr>
      <vt:lpstr>Не говори по телефону с незнакомцами!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Задрот</dc:creator>
  <cp:lastModifiedBy>User</cp:lastModifiedBy>
  <cp:revision>142</cp:revision>
  <dcterms:created xsi:type="dcterms:W3CDTF">2014-05-02T11:19:22Z</dcterms:created>
  <dcterms:modified xsi:type="dcterms:W3CDTF">2024-03-07T18:28:45Z</dcterms:modified>
</cp:coreProperties>
</file>